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21600795" cy="3239897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8F8F8"/>
    <a:srgbClr val="D3C4B3"/>
    <a:srgbClr val="957F68"/>
    <a:srgbClr val="FEFEFE"/>
    <a:srgbClr val="F5F5F5"/>
    <a:srgbClr val="FBFBFB"/>
    <a:srgbClr val="F1F1F1"/>
    <a:srgbClr val="595656"/>
    <a:srgbClr val="3E3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>
      <p:cViewPr varScale="1">
        <p:scale>
          <a:sx n="26" d="100"/>
          <a:sy n="26" d="100"/>
        </p:scale>
        <p:origin x="375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84" y="5302386"/>
            <a:ext cx="18360946" cy="11279752"/>
          </a:xfrm>
        </p:spPr>
        <p:txBody>
          <a:bodyPr anchor="b"/>
          <a:lstStyle>
            <a:lvl1pPr algn="ctr">
              <a:defRPr sz="141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139" y="17017128"/>
            <a:ext cx="16200835" cy="7822326"/>
          </a:xfrm>
        </p:spPr>
        <p:txBody>
          <a:bodyPr/>
          <a:lstStyle>
            <a:lvl1pPr marL="0" indent="0" algn="ctr">
              <a:buNone/>
              <a:defRPr sz="5670"/>
            </a:lvl1pPr>
            <a:lvl2pPr marL="1080135" indent="0" algn="ctr">
              <a:buNone/>
              <a:defRPr sz="4725"/>
            </a:lvl2pPr>
            <a:lvl3pPr marL="2160270" indent="0" algn="ctr">
              <a:buNone/>
              <a:defRPr sz="4250"/>
            </a:lvl3pPr>
            <a:lvl4pPr marL="3240405" indent="0" algn="ctr">
              <a:buNone/>
              <a:defRPr sz="3780"/>
            </a:lvl4pPr>
            <a:lvl5pPr marL="4319905" indent="0" algn="ctr">
              <a:buNone/>
              <a:defRPr sz="3780"/>
            </a:lvl5pPr>
            <a:lvl6pPr marL="5400040" indent="0" algn="ctr">
              <a:buNone/>
              <a:defRPr sz="3780"/>
            </a:lvl6pPr>
            <a:lvl7pPr marL="6480175" indent="0" algn="ctr">
              <a:buNone/>
              <a:defRPr sz="3780"/>
            </a:lvl7pPr>
            <a:lvl8pPr marL="7560310" indent="0" algn="ctr">
              <a:buNone/>
              <a:defRPr sz="3780"/>
            </a:lvl8pPr>
            <a:lvl9pPr marL="8640445" indent="0" algn="ctr">
              <a:buNone/>
              <a:defRPr sz="37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DC4-091E-489C-B86A-84DA053F2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A9AC-6F78-4973-AD34-32BEF3410E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DC4-091E-489C-B86A-84DA053F2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A9AC-6F78-4973-AD34-32BEF3410E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8298" y="1724962"/>
            <a:ext cx="4657740" cy="274568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078" y="1724962"/>
            <a:ext cx="13703206" cy="274568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DC4-091E-489C-B86A-84DA053F2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A9AC-6F78-4973-AD34-32BEF3410E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DC4-091E-489C-B86A-84DA053F2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A9AC-6F78-4973-AD34-32BEF3410EA8}" type="slidenum">
              <a:rPr lang="en-US" smtClean="0"/>
            </a:fld>
            <a:endParaRPr lang="en-US"/>
          </a:p>
        </p:txBody>
      </p:sp>
      <p:sp>
        <p:nvSpPr>
          <p:cNvPr id="7" name="矩形 6"/>
          <p:cNvSpPr/>
          <p:nvPr userDrawn="1"/>
        </p:nvSpPr>
        <p:spPr>
          <a:xfrm>
            <a:off x="-319" y="2874347"/>
            <a:ext cx="21601113" cy="31722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"/>
          </a:p>
        </p:txBody>
      </p:sp>
      <p:pic>
        <p:nvPicPr>
          <p:cNvPr id="10" name="图片 9" descr="背景图案&#10;&#10;AI 生成的内容可能不正确。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" y="389"/>
            <a:ext cx="21601113" cy="323988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827" y="8077332"/>
            <a:ext cx="18630960" cy="13477201"/>
          </a:xfrm>
        </p:spPr>
        <p:txBody>
          <a:bodyPr anchor="b"/>
          <a:lstStyle>
            <a:lvl1pPr>
              <a:defRPr sz="141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827" y="21682033"/>
            <a:ext cx="18630960" cy="7087342"/>
          </a:xfrm>
        </p:spPr>
        <p:txBody>
          <a:bodyPr/>
          <a:lstStyle>
            <a:lvl1pPr marL="0" indent="0">
              <a:buNone/>
              <a:defRPr sz="5670">
                <a:solidFill>
                  <a:schemeClr val="tx1"/>
                </a:solidFill>
              </a:defRPr>
            </a:lvl1pPr>
            <a:lvl2pPr marL="1080135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3pPr>
            <a:lvl4pPr marL="324040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0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4000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8017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6031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4044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DC4-091E-489C-B86A-84DA053F2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A9AC-6F78-4973-AD34-32BEF3410E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077" y="8624810"/>
            <a:ext cx="9180473" cy="205570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5563" y="8624810"/>
            <a:ext cx="9180473" cy="205570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DC4-091E-489C-B86A-84DA053F21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A9AC-6F78-4973-AD34-32BEF3410E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890" y="1724969"/>
            <a:ext cx="18630960" cy="62623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892" y="7942328"/>
            <a:ext cx="9138282" cy="3892412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135" indent="0">
              <a:buNone/>
              <a:defRPr sz="4725" b="1"/>
            </a:lvl2pPr>
            <a:lvl3pPr marL="2160270" indent="0">
              <a:buNone/>
              <a:defRPr sz="4250" b="1"/>
            </a:lvl3pPr>
            <a:lvl4pPr marL="3240405" indent="0">
              <a:buNone/>
              <a:defRPr sz="3780" b="1"/>
            </a:lvl4pPr>
            <a:lvl5pPr marL="4319905" indent="0">
              <a:buNone/>
              <a:defRPr sz="3780" b="1"/>
            </a:lvl5pPr>
            <a:lvl6pPr marL="5400040" indent="0">
              <a:buNone/>
              <a:defRPr sz="3780" b="1"/>
            </a:lvl6pPr>
            <a:lvl7pPr marL="6480175" indent="0">
              <a:buNone/>
              <a:defRPr sz="3780" b="1"/>
            </a:lvl7pPr>
            <a:lvl8pPr marL="7560310" indent="0">
              <a:buNone/>
              <a:defRPr sz="3780" b="1"/>
            </a:lvl8pPr>
            <a:lvl9pPr marL="8640445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892" y="11834740"/>
            <a:ext cx="9138282" cy="174071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5564" y="7942328"/>
            <a:ext cx="9183287" cy="3892412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135" indent="0">
              <a:buNone/>
              <a:defRPr sz="4725" b="1"/>
            </a:lvl2pPr>
            <a:lvl3pPr marL="2160270" indent="0">
              <a:buNone/>
              <a:defRPr sz="4250" b="1"/>
            </a:lvl3pPr>
            <a:lvl4pPr marL="3240405" indent="0">
              <a:buNone/>
              <a:defRPr sz="3780" b="1"/>
            </a:lvl4pPr>
            <a:lvl5pPr marL="4319905" indent="0">
              <a:buNone/>
              <a:defRPr sz="3780" b="1"/>
            </a:lvl5pPr>
            <a:lvl6pPr marL="5400040" indent="0">
              <a:buNone/>
              <a:defRPr sz="3780" b="1"/>
            </a:lvl6pPr>
            <a:lvl7pPr marL="6480175" indent="0">
              <a:buNone/>
              <a:defRPr sz="3780" b="1"/>
            </a:lvl7pPr>
            <a:lvl8pPr marL="7560310" indent="0">
              <a:buNone/>
              <a:defRPr sz="3780" b="1"/>
            </a:lvl8pPr>
            <a:lvl9pPr marL="8640445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5564" y="11834740"/>
            <a:ext cx="9183287" cy="174071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DC4-091E-489C-B86A-84DA053F21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A9AC-6F78-4973-AD34-32BEF3410E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DC4-091E-489C-B86A-84DA053F21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A9AC-6F78-4973-AD34-32BEF3410E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DC4-091E-489C-B86A-84DA053F21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A9AC-6F78-4973-AD34-32BEF3410E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890" y="2159952"/>
            <a:ext cx="6966921" cy="7559834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3287" y="4664905"/>
            <a:ext cx="10935563" cy="23024494"/>
          </a:xfrm>
        </p:spPr>
        <p:txBody>
          <a:bodyPr/>
          <a:lstStyle>
            <a:lvl1pPr>
              <a:defRPr sz="7560"/>
            </a:lvl1pPr>
            <a:lvl2pPr>
              <a:defRPr sz="6615"/>
            </a:lvl2pPr>
            <a:lvl3pPr>
              <a:defRPr sz="5670"/>
            </a:lvl3pPr>
            <a:lvl4pPr>
              <a:defRPr sz="4725"/>
            </a:lvl4pPr>
            <a:lvl5pPr>
              <a:defRPr sz="4725"/>
            </a:lvl5pPr>
            <a:lvl6pPr>
              <a:defRPr sz="4725"/>
            </a:lvl6pPr>
            <a:lvl7pPr>
              <a:defRPr sz="4725"/>
            </a:lvl7pPr>
            <a:lvl8pPr>
              <a:defRPr sz="4725"/>
            </a:lvl8pPr>
            <a:lvl9pPr>
              <a:defRPr sz="47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890" y="9719786"/>
            <a:ext cx="6966921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80135" indent="0">
              <a:buNone/>
              <a:defRPr sz="3305"/>
            </a:lvl2pPr>
            <a:lvl3pPr marL="2160270" indent="0">
              <a:buNone/>
              <a:defRPr sz="2835"/>
            </a:lvl3pPr>
            <a:lvl4pPr marL="3240405" indent="0">
              <a:buNone/>
              <a:defRPr sz="2360"/>
            </a:lvl4pPr>
            <a:lvl5pPr marL="4319905" indent="0">
              <a:buNone/>
              <a:defRPr sz="2360"/>
            </a:lvl5pPr>
            <a:lvl6pPr marL="5400040" indent="0">
              <a:buNone/>
              <a:defRPr sz="2360"/>
            </a:lvl6pPr>
            <a:lvl7pPr marL="6480175" indent="0">
              <a:buNone/>
              <a:defRPr sz="2360"/>
            </a:lvl7pPr>
            <a:lvl8pPr marL="7560310" indent="0">
              <a:buNone/>
              <a:defRPr sz="2360"/>
            </a:lvl8pPr>
            <a:lvl9pPr marL="8640445" indent="0">
              <a:buNone/>
              <a:defRPr sz="23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DC4-091E-489C-B86A-84DA053F21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A9AC-6F78-4973-AD34-32BEF3410E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890" y="2159952"/>
            <a:ext cx="6966921" cy="7559834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3287" y="4664905"/>
            <a:ext cx="10935563" cy="23024494"/>
          </a:xfrm>
        </p:spPr>
        <p:txBody>
          <a:bodyPr anchor="t"/>
          <a:lstStyle>
            <a:lvl1pPr marL="0" indent="0">
              <a:buNone/>
              <a:defRPr sz="7560"/>
            </a:lvl1pPr>
            <a:lvl2pPr marL="1080135" indent="0">
              <a:buNone/>
              <a:defRPr sz="6615"/>
            </a:lvl2pPr>
            <a:lvl3pPr marL="2160270" indent="0">
              <a:buNone/>
              <a:defRPr sz="5670"/>
            </a:lvl3pPr>
            <a:lvl4pPr marL="3240405" indent="0">
              <a:buNone/>
              <a:defRPr sz="4725"/>
            </a:lvl4pPr>
            <a:lvl5pPr marL="4319905" indent="0">
              <a:buNone/>
              <a:defRPr sz="4725"/>
            </a:lvl5pPr>
            <a:lvl6pPr marL="5400040" indent="0">
              <a:buNone/>
              <a:defRPr sz="4725"/>
            </a:lvl6pPr>
            <a:lvl7pPr marL="6480175" indent="0">
              <a:buNone/>
              <a:defRPr sz="4725"/>
            </a:lvl7pPr>
            <a:lvl8pPr marL="7560310" indent="0">
              <a:buNone/>
              <a:defRPr sz="4725"/>
            </a:lvl8pPr>
            <a:lvl9pPr marL="8640445" indent="0">
              <a:buNone/>
              <a:defRPr sz="47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890" y="9719786"/>
            <a:ext cx="6966921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80135" indent="0">
              <a:buNone/>
              <a:defRPr sz="3305"/>
            </a:lvl2pPr>
            <a:lvl3pPr marL="2160270" indent="0">
              <a:buNone/>
              <a:defRPr sz="2835"/>
            </a:lvl3pPr>
            <a:lvl4pPr marL="3240405" indent="0">
              <a:buNone/>
              <a:defRPr sz="2360"/>
            </a:lvl4pPr>
            <a:lvl5pPr marL="4319905" indent="0">
              <a:buNone/>
              <a:defRPr sz="2360"/>
            </a:lvl5pPr>
            <a:lvl6pPr marL="5400040" indent="0">
              <a:buNone/>
              <a:defRPr sz="2360"/>
            </a:lvl6pPr>
            <a:lvl7pPr marL="6480175" indent="0">
              <a:buNone/>
              <a:defRPr sz="2360"/>
            </a:lvl7pPr>
            <a:lvl8pPr marL="7560310" indent="0">
              <a:buNone/>
              <a:defRPr sz="2360"/>
            </a:lvl8pPr>
            <a:lvl9pPr marL="8640445" indent="0">
              <a:buNone/>
              <a:defRPr sz="23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DC4-091E-489C-B86A-84DA053F21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A9AC-6F78-4973-AD34-32BEF3410E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077" y="1724969"/>
            <a:ext cx="1863096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077" y="8624810"/>
            <a:ext cx="1863096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077" y="30029347"/>
            <a:ext cx="486025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ADC4-091E-489C-B86A-84DA053F2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5369" y="30029347"/>
            <a:ext cx="7290376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5786" y="30029347"/>
            <a:ext cx="486025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6A9AC-6F78-4973-AD34-32BEF3410EA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60270" rtl="0" eaLnBrk="1" latinLnBrk="0" hangingPunct="1">
        <a:lnSpc>
          <a:spcPct val="90000"/>
        </a:lnSpc>
        <a:spcBef>
          <a:spcPct val="0"/>
        </a:spcBef>
        <a:buNone/>
        <a:defRPr sz="10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750" indent="-539750" algn="l" defTabSz="2160270" rtl="0" eaLnBrk="1" latinLnBrk="0" hangingPunct="1">
        <a:lnSpc>
          <a:spcPct val="90000"/>
        </a:lnSpc>
        <a:spcBef>
          <a:spcPts val="2360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2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78015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4pPr>
      <a:lvl5pPr marL="486029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5pPr>
      <a:lvl6pPr marL="594042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702056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810006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918019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4pPr>
      <a:lvl5pPr marL="431990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4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648017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756031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864044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2"/>
          <p:cNvSpPr txBox="1"/>
          <p:nvPr/>
        </p:nvSpPr>
        <p:spPr>
          <a:xfrm>
            <a:off x="493913" y="6349951"/>
            <a:ext cx="2377405" cy="623332"/>
          </a:xfrm>
          <a:prstGeom prst="rect">
            <a:avLst/>
          </a:prstGeom>
          <a:noFill/>
          <a:ln w="9525">
            <a:noFill/>
          </a:ln>
        </p:spPr>
        <p:txBody>
          <a:bodyPr wrap="square" lIns="7705" tIns="3852" rIns="7705" bIns="3852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 algn="ctr" defTabSz="4319905">
              <a:spcBef>
                <a:spcPct val="50000"/>
              </a:spcBef>
              <a:defRPr sz="6600" b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sz="4000" dirty="0">
                <a:solidFill>
                  <a:srgbClr val="3E3E3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Abstract</a:t>
            </a:r>
            <a:endParaRPr lang="en-US" altLang="zh-CN" sz="4000" dirty="0">
              <a:solidFill>
                <a:srgbClr val="3E3E3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808133" y="2783676"/>
            <a:ext cx="18332246" cy="3577987"/>
          </a:xfrm>
          <a:prstGeom prst="rect">
            <a:avLst/>
          </a:prstGeom>
          <a:noFill/>
          <a:ln w="9525">
            <a:noFill/>
          </a:ln>
        </p:spPr>
        <p:txBody>
          <a:bodyPr wrap="square" lIns="7705" tIns="3852" rIns="7705" bIns="3852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 algn="ctr" defTabSz="4319905">
              <a:spcBef>
                <a:spcPct val="50000"/>
              </a:spcBef>
              <a:defRPr sz="1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6000" dirty="0">
                <a:solidFill>
                  <a:srgbClr val="3E3E3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en-US" altLang="zh-CN" sz="6000" dirty="0">
              <a:solidFill>
                <a:srgbClr val="1E4D8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zh-CN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Author</a:t>
            </a:r>
            <a:r>
              <a:rPr lang="en-US" altLang="zh-CN" sz="4000" b="0" kern="100" baseline="300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Author</a:t>
            </a:r>
            <a:r>
              <a:rPr lang="en-US" altLang="zh-CN" sz="4000" b="0" kern="100" baseline="300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lang="zh-CN" altLang="en-US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Corresponding author</a:t>
            </a:r>
            <a:r>
              <a:rPr lang="en-US" altLang="zh-CN" sz="4000" b="0" kern="100" baseline="300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1*</a:t>
            </a:r>
            <a:r>
              <a:rPr lang="zh-CN" altLang="en-US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lang="zh-CN" altLang="en-US" sz="4000" b="0" kern="100" dirty="0"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zh-CN" sz="4000" b="0" kern="100" baseline="300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Institution</a:t>
            </a:r>
            <a:r>
              <a:rPr lang="zh-CN" altLang="en-US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City and postcode, </a:t>
            </a:r>
            <a:r>
              <a:rPr lang="en-US" altLang="zh-CN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Country</a:t>
            </a:r>
            <a:endParaRPr lang="zh-CN" altLang="en-US" sz="4000" b="0" kern="100" dirty="0"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zh-CN" sz="4000" b="0" kern="100" baseline="300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Institution</a:t>
            </a:r>
            <a:r>
              <a:rPr lang="zh-CN" altLang="en-US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City and postcode, Country</a:t>
            </a:r>
            <a:endParaRPr lang="zh-CN" altLang="en-US" sz="4000" b="0" kern="100" dirty="0"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zh-CN" altLang="en-US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*</a:t>
            </a:r>
            <a:r>
              <a:rPr lang="en-US" altLang="zh-CN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Email</a:t>
            </a:r>
            <a:r>
              <a:rPr lang="zh-CN" altLang="en-US" sz="4000" b="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4000" b="0" kern="100" dirty="0" err="1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xxx@xxx</a:t>
            </a:r>
            <a:endParaRPr lang="en-US" altLang="zh-CN" sz="4000" b="0" kern="100" dirty="0"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493913" y="25649269"/>
            <a:ext cx="3060908" cy="622935"/>
          </a:xfrm>
          <a:prstGeom prst="rect">
            <a:avLst/>
          </a:prstGeom>
          <a:noFill/>
          <a:ln w="9525">
            <a:noFill/>
          </a:ln>
        </p:spPr>
        <p:txBody>
          <a:bodyPr wrap="square" lIns="7705" tIns="3852" rIns="7705" bIns="3852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 defTabSz="4319905">
              <a:spcBef>
                <a:spcPct val="50000"/>
              </a:spcBef>
              <a:defRPr sz="4000" b="1">
                <a:solidFill>
                  <a:srgbClr val="1E4D8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3E3E3F"/>
                </a:solidFill>
                <a:latin typeface="Arial" panose="020B0604020202020204" pitchFamily="34" charset="0"/>
              </a:rPr>
              <a:t>Conclusion</a:t>
            </a:r>
            <a:endParaRPr lang="en-US" altLang="zh-CN" dirty="0">
              <a:solidFill>
                <a:srgbClr val="3E3E3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493913" y="9773654"/>
            <a:ext cx="2457414" cy="623332"/>
          </a:xfrm>
          <a:prstGeom prst="rect">
            <a:avLst/>
          </a:prstGeom>
          <a:noFill/>
          <a:ln w="9525">
            <a:noFill/>
          </a:ln>
        </p:spPr>
        <p:txBody>
          <a:bodyPr wrap="square" lIns="7705" tIns="3852" rIns="7705" bIns="3852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 algn="ctr" defTabSz="4319905">
              <a:spcBef>
                <a:spcPct val="50000"/>
              </a:spcBef>
              <a:defRPr sz="6600" b="1">
                <a:solidFill>
                  <a:srgbClr val="1E4D8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sz="4000" dirty="0">
                <a:solidFill>
                  <a:srgbClr val="3E3E3F"/>
                </a:solidFill>
                <a:latin typeface="Arial" panose="020B0604020202020204" pitchFamily="34" charset="0"/>
              </a:rPr>
              <a:t>Methods</a:t>
            </a:r>
            <a:endParaRPr lang="en-US" altLang="zh-CN" sz="4000" dirty="0">
              <a:solidFill>
                <a:srgbClr val="3E3E3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43"/>
          <p:cNvSpPr txBox="1"/>
          <p:nvPr/>
        </p:nvSpPr>
        <p:spPr>
          <a:xfrm>
            <a:off x="10917278" y="9891491"/>
            <a:ext cx="2020918" cy="623332"/>
          </a:xfrm>
          <a:prstGeom prst="rect">
            <a:avLst/>
          </a:prstGeom>
          <a:noFill/>
          <a:ln w="9525">
            <a:noFill/>
          </a:ln>
        </p:spPr>
        <p:txBody>
          <a:bodyPr wrap="none" lIns="7705" tIns="3852" rIns="7705" bIns="3852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 defTabSz="4319905">
              <a:spcBef>
                <a:spcPct val="50000"/>
              </a:spcBef>
              <a:defRPr sz="4000" b="1">
                <a:solidFill>
                  <a:srgbClr val="1E4D8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3E3E3F"/>
                </a:solidFill>
                <a:latin typeface="Arial" panose="020B0604020202020204" pitchFamily="34" charset="0"/>
              </a:rPr>
              <a:t>Results</a:t>
            </a:r>
            <a:r>
              <a:rPr lang="en-US" altLang="zh-CN" dirty="0"/>
              <a:t> </a:t>
            </a:r>
            <a:endParaRPr lang="en-US" altLang="zh-CN" dirty="0"/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0716588" y="9589153"/>
            <a:ext cx="0" cy="15876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-23105" y="6321863"/>
            <a:ext cx="21600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4037" y="9589148"/>
            <a:ext cx="21600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-19364" y="25483351"/>
            <a:ext cx="21600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/>
          <p:nvPr/>
        </p:nvSpPr>
        <p:spPr>
          <a:xfrm>
            <a:off x="493913" y="28798467"/>
            <a:ext cx="3060908" cy="623332"/>
          </a:xfrm>
          <a:prstGeom prst="rect">
            <a:avLst/>
          </a:prstGeom>
          <a:noFill/>
          <a:ln w="9525">
            <a:noFill/>
          </a:ln>
        </p:spPr>
        <p:txBody>
          <a:bodyPr wrap="square" lIns="7705" tIns="3852" rIns="7705" bIns="3852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 defTabSz="4319905">
              <a:spcBef>
                <a:spcPct val="50000"/>
              </a:spcBef>
              <a:defRPr sz="4000" b="1">
                <a:solidFill>
                  <a:srgbClr val="1E4D8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3E3E3F"/>
                </a:solidFill>
                <a:latin typeface="Arial" panose="020B0604020202020204" pitchFamily="34" charset="0"/>
              </a:rPr>
              <a:t>References</a:t>
            </a:r>
            <a:endParaRPr lang="en-US" altLang="zh-CN" dirty="0">
              <a:solidFill>
                <a:srgbClr val="3E3E3F"/>
              </a:solidFill>
              <a:latin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1761" y="7021216"/>
            <a:ext cx="20964990" cy="212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800" b="0" dirty="0">
                <a:effectLst/>
                <a:ea typeface="微软雅黑" panose="020B0503020204020204" pitchFamily="34" charset="-122"/>
                <a:cs typeface="+mn-lt"/>
              </a:rPr>
              <a:t>The IUTAM Symposium on Computational Mechanics and Intelligent Engineering is a high-end symposium approved by IUTAM to be held in Peking university, Beijing, China from August 20-23, 2026. The main topic includes, but not limited to, novel numerical methods, multiscale and </a:t>
            </a:r>
            <a:r>
              <a:rPr lang="en-US" altLang="zh-CN" sz="2800" b="0" dirty="0" err="1">
                <a:effectLst/>
                <a:ea typeface="微软雅黑" panose="020B0503020204020204" pitchFamily="34" charset="-122"/>
                <a:cs typeface="+mn-lt"/>
              </a:rPr>
              <a:t>multiphysics</a:t>
            </a:r>
            <a:r>
              <a:rPr lang="en-US" altLang="zh-CN" sz="2800" b="0" dirty="0">
                <a:effectLst/>
                <a:ea typeface="微软雅黑" panose="020B0503020204020204" pitchFamily="34" charset="-122"/>
                <a:cs typeface="+mn-lt"/>
              </a:rPr>
              <a:t> modeling, optimization, high performance computing, machine learning algorithms and integration, data-driven computational mechanics, AI4E and E4AI.</a:t>
            </a:r>
            <a:endParaRPr lang="en-US" altLang="zh-CN" sz="2800" b="0" dirty="0">
              <a:effectLst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30" name="文本框 1"/>
          <p:cNvSpPr txBox="1"/>
          <p:nvPr/>
        </p:nvSpPr>
        <p:spPr>
          <a:xfrm>
            <a:off x="6964602" y="15845701"/>
            <a:ext cx="7671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b="1" dirty="0">
                <a:solidFill>
                  <a:srgbClr val="595656"/>
                </a:solidFill>
              </a:rPr>
              <a:t>No specific requirements for layout</a:t>
            </a:r>
            <a:endParaRPr lang="en-US" altLang="zh-CN" sz="4000" b="1" dirty="0">
              <a:solidFill>
                <a:srgbClr val="595656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1dd20240-6390-4576-808d-d4067f57cc98"/>
  <p:tag name="COMMONDATA" val="eyJoZGlkIjoiZjgxZGViMWM4NWQ1MmU0MTM0MzAzNGVjOTQ5YmYwOTc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653</Words>
  <Application>WPS 演示</Application>
  <PresentationFormat>自定义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黑体</vt:lpstr>
      <vt:lpstr>微软雅黑</vt:lpstr>
      <vt:lpstr>Calibri</vt:lpstr>
      <vt:lpstr>Arial Unicode MS</vt:lpstr>
      <vt:lpstr>等线 Light</vt:lpstr>
      <vt:lpstr>Calibri Light</vt:lpstr>
      <vt:lpstr>等线</vt:lpstr>
      <vt:lpstr>Office 2013 - 2022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Lin</dc:creator>
  <cp:lastModifiedBy>admin</cp:lastModifiedBy>
  <cp:revision>66</cp:revision>
  <dcterms:created xsi:type="dcterms:W3CDTF">2022-03-06T13:11:00Z</dcterms:created>
  <dcterms:modified xsi:type="dcterms:W3CDTF">2026-01-27T07:37:02Z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766D7D3DC42A4B26B731815EBCFEA2F6_13</vt:lpwstr>
  </property>
  <property fmtid="{D5CDD505-2E9C-101B-9397-08002B2CF9AE}" pid="3" name="KSOProductBuildVer">
    <vt:lpwstr>2052-11.1.0.10938</vt:lpwstr>
  </property>
</Properties>
</file>